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sldIdLst>
    <p:sldId id="257" r:id="rId2"/>
    <p:sldId id="274" r:id="rId3"/>
    <p:sldId id="275" r:id="rId4"/>
    <p:sldId id="276" r:id="rId5"/>
    <p:sldId id="277" r:id="rId6"/>
    <p:sldId id="278" r:id="rId7"/>
    <p:sldId id="279" r:id="rId8"/>
    <p:sldId id="280" r:id="rId9"/>
    <p:sldId id="281" r:id="rId10"/>
    <p:sldId id="282" r:id="rId11"/>
    <p:sldId id="283" r:id="rId12"/>
  </p:sldIdLst>
  <p:sldSz cx="12192000" cy="6858000"/>
  <p:notesSz cx="7000875" cy="9229725"/>
  <p:defaultTextStyle>
    <a:defPPr>
      <a:defRPr lang="es-C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4DF0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4021928-AFC1-4813-8C05-30B887751458}" v="362" dt="2026-06-12T03:43:36.888"/>
    <p1510:client id="{2CF78135-D671-4EB6-9EAA-870C60DBF000}" v="25" dt="2026-06-12T03:14:06.41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7AC3CCA-C797-4891-BE02-D94E43425B78}" styleName="Estilo medio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119" d="100"/>
          <a:sy n="119" d="100"/>
        </p:scale>
        <p:origin x="270" y="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EFBA085-D6EC-8A08-E378-28EE2FB3E77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865C2EA3-29BF-4192-3385-BD2BDC3919B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33BCAA6-EB69-B348-98E8-85F0E618AB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E502BF-F0D8-4F10-AE93-0881229F75F8}" type="datetimeFigureOut">
              <a:rPr lang="es-CO" smtClean="0"/>
              <a:t>12/06/2026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1829A4D-E831-B40D-B15D-250B6DF9FF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DE5D092-A4C4-634E-8F3F-9AA92C7A76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4CEAF5-9891-4F1D-A2AF-1C0FA94525D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6675086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9E61E90-8BA6-3F79-C4E2-18EB01A5E4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8B6E3161-4AB1-CC69-2502-C5AA9EA5A31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31A1231-B036-24CE-6FB7-6EC1B4F9A1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E502BF-F0D8-4F10-AE93-0881229F75F8}" type="datetimeFigureOut">
              <a:rPr lang="es-CO" smtClean="0"/>
              <a:t>12/06/2026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403AC57-1B80-F8FD-4671-4EB15BFFC6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B0FF9F9-58E4-DD22-F755-ED80D0C55B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4CEAF5-9891-4F1D-A2AF-1C0FA94525D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092566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1F4FB56D-AC16-3EA5-6E49-B1238A5B1FA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E5846C99-D43A-06FA-7D04-65C0D21963F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9F2E7AE-0D76-2C0D-4CCF-6E53D9B080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E502BF-F0D8-4F10-AE93-0881229F75F8}" type="datetimeFigureOut">
              <a:rPr lang="es-CO" smtClean="0"/>
              <a:t>12/06/2026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A894700-BFF5-82BA-7828-38D00BCDF2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7ADE53A-C105-86A3-1A61-BD6BD3332C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4CEAF5-9891-4F1D-A2AF-1C0FA94525D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7506631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167CAB7-D1C2-9A67-3C01-052BAC16B6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EA897DCF-6830-D7F3-094A-84223912CB6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5874E4A-1D3F-D5A4-5CCE-F11ADB835A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E502BF-F0D8-4F10-AE93-0881229F75F8}" type="datetimeFigureOut">
              <a:rPr lang="es-CO" smtClean="0"/>
              <a:t>12/06/2026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97FFAE5-F58E-1772-EE95-634041B388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A46268FF-B7D3-FE25-9B2E-0F2C0F35C9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4CEAF5-9891-4F1D-A2AF-1C0FA94525D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4910275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9CA49EA-5B87-BB2A-CD92-5F2ADA9A62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BCB61DFC-552C-AB8F-0A93-205B087588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2B7E926-202F-D617-21D6-FA5330FD89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E502BF-F0D8-4F10-AE93-0881229F75F8}" type="datetimeFigureOut">
              <a:rPr lang="es-CO" smtClean="0"/>
              <a:t>12/06/2026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63238B2-8081-4A87-817D-BB8A5E4574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EC2188B-5FDE-5C7B-1B70-34705E3F21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4CEAF5-9891-4F1D-A2AF-1C0FA94525D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2823662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B0EB2FD-4AF5-6502-3FAE-FD33796CC2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6B6C331-E7CC-4149-3D9C-EA6E2B2B559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1F10924C-E159-6FFC-13C2-5DAC36A7A9F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E90F45FB-BCD2-F8AC-7105-189629DDAD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E502BF-F0D8-4F10-AE93-0881229F75F8}" type="datetimeFigureOut">
              <a:rPr lang="es-CO" smtClean="0"/>
              <a:t>12/06/2026</a:t>
            </a:fld>
            <a:endParaRPr lang="es-CO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0A1955D3-F327-6B5B-03DA-805B35B1DB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15C34A04-AA8E-506F-F428-FF5893B209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4CEAF5-9891-4F1D-A2AF-1C0FA94525D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9150210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75CEB99-809D-E534-7999-7FD93656D1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0DB8C2BD-CE01-F464-8858-4AEE32B8D7E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4D12099F-894E-C697-8935-0C672B1650F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69FCF3AE-5F60-5408-8A74-222F1D4B2A1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2B27B72A-CA65-820D-4242-DB138EFEE53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DB270380-7E80-EB0E-6BF5-9252EDEFC0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E502BF-F0D8-4F10-AE93-0881229F75F8}" type="datetimeFigureOut">
              <a:rPr lang="es-CO" smtClean="0"/>
              <a:t>12/06/2026</a:t>
            </a:fld>
            <a:endParaRPr lang="es-CO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6FC54699-0B90-6194-97DE-48F43F0D31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8E47265A-DC96-983D-D9E3-42BC822610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4CEAF5-9891-4F1D-A2AF-1C0FA94525D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3371251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E97EE65-2576-BAAE-C5BD-DD52DEF5EE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4AE091CC-40BF-4ADD-5556-1052D3847E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E502BF-F0D8-4F10-AE93-0881229F75F8}" type="datetimeFigureOut">
              <a:rPr lang="es-CO" smtClean="0"/>
              <a:t>12/06/2026</a:t>
            </a:fld>
            <a:endParaRPr lang="es-CO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D222EC43-D7CF-F6CD-3E42-F5FCCADF4C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085D4664-7662-D60B-8BDE-A651D32218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4CEAF5-9891-4F1D-A2AF-1C0FA94525D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4190072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E891743E-4A4B-6145-685E-CC8278F9E6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E502BF-F0D8-4F10-AE93-0881229F75F8}" type="datetimeFigureOut">
              <a:rPr lang="es-CO" smtClean="0"/>
              <a:t>12/06/2026</a:t>
            </a:fld>
            <a:endParaRPr lang="es-CO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E5149C3A-F764-B99C-A7D8-F9E44917F3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A3EA3F1B-C397-978B-CC07-08CFF817DC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4CEAF5-9891-4F1D-A2AF-1C0FA94525D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4486665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F2164B7-9238-F230-6DD7-9FB078FE52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24120E1C-F397-10E7-BC6A-67E0994218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2C4B336D-8998-AB35-B09E-F23F983914B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507D207F-202C-09B7-CE8D-EF17EE8A2A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E502BF-F0D8-4F10-AE93-0881229F75F8}" type="datetimeFigureOut">
              <a:rPr lang="es-CO" smtClean="0"/>
              <a:t>12/06/2026</a:t>
            </a:fld>
            <a:endParaRPr lang="es-CO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D6507C3A-A7F4-9630-2CDA-ECCCE12564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EFBFDEFA-6A1B-D758-B5AB-60E557A0B9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4CEAF5-9891-4F1D-A2AF-1C0FA94525D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8702816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58409F0-9363-4D44-583C-2EF78B634C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77F1FCD9-FB94-BEF9-29CC-D7EAB36FA18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O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38AD3971-CD03-320A-59BC-A60969F5376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B39CF166-709F-BC20-BDF4-4D3D3920B5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E502BF-F0D8-4F10-AE93-0881229F75F8}" type="datetimeFigureOut">
              <a:rPr lang="es-CO" smtClean="0"/>
              <a:t>12/06/2026</a:t>
            </a:fld>
            <a:endParaRPr lang="es-CO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D75F2ACE-683E-9D00-7AB7-71F66FCE42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5488A72-98FC-1619-714E-73C8960226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4CEAF5-9891-4F1D-A2AF-1C0FA94525D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7017081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bg2">
                <a:lumMod val="90000"/>
              </a:schemeClr>
            </a:gs>
            <a:gs pos="76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D19FE504-9292-B749-B669-942C57E251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014FE0BD-40EB-4D22-112F-F5BEBA633F6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E49DF38-F2A0-D1F4-64CA-D988A9A08CB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BE502BF-F0D8-4F10-AE93-0881229F75F8}" type="datetimeFigureOut">
              <a:rPr lang="es-CO" smtClean="0"/>
              <a:t>12/06/2026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27D3CA41-2B8D-8E83-AF83-E3D23951275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C580BB2-AB84-7EA3-30B0-ADAF245A6B0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E4CEAF5-9891-4F1D-A2AF-1C0FA94525D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9305787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bing.com/videos/riverview/relatedvideo?q=VIDEO+SOBRE+INSOLVENCIA+LEY+2445+DE+2025+CORTO+PERO+COMPLETO&amp;&amp;mid=ABE07957692EBA6B70F5ABE07957692EBA6B70F5&amp;churl=https%3a%2f%2fwww.youtube.com%2fchannel%2fUCZUX9d9iXYb2exeqvoNFuMA&amp;FORM=VRDGAR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Logosimbolo_FondoCRC_Horiz_5X3_TRANSP">
            <a:extLst>
              <a:ext uri="{FF2B5EF4-FFF2-40B4-BE49-F238E27FC236}">
                <a16:creationId xmlns:a16="http://schemas.microsoft.com/office/drawing/2014/main" id="{F1BBB631-1A07-4895-9443-90DA61B53ED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309" b="9672"/>
          <a:stretch/>
        </p:blipFill>
        <p:spPr bwMode="auto">
          <a:xfrm>
            <a:off x="275756" y="172570"/>
            <a:ext cx="2536718" cy="12696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Rectángulo 10">
            <a:extLst>
              <a:ext uri="{FF2B5EF4-FFF2-40B4-BE49-F238E27FC236}">
                <a16:creationId xmlns:a16="http://schemas.microsoft.com/office/drawing/2014/main" id="{4B919CF4-038C-4172-A2AB-863A1E4D82AB}"/>
              </a:ext>
            </a:extLst>
          </p:cNvPr>
          <p:cNvSpPr/>
          <p:nvPr/>
        </p:nvSpPr>
        <p:spPr>
          <a:xfrm>
            <a:off x="2812474" y="156937"/>
            <a:ext cx="9045225" cy="7848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ES" sz="4500" b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Trebuchet MS" panose="020B0603020202020204" pitchFamily="34" charset="0"/>
              </a:rPr>
              <a:t>LEY DE INSOLVENCIA</a:t>
            </a:r>
            <a:endParaRPr lang="es-ES" sz="45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  <a:latin typeface="Trebuchet MS" panose="020B0603020202020204" pitchFamily="34" charset="0"/>
            </a:endParaRPr>
          </a:p>
        </p:txBody>
      </p:sp>
      <p:sp>
        <p:nvSpPr>
          <p:cNvPr id="9" name="8 CuadroTexto"/>
          <p:cNvSpPr txBox="1"/>
          <p:nvPr/>
        </p:nvSpPr>
        <p:spPr>
          <a:xfrm>
            <a:off x="771028" y="2403011"/>
            <a:ext cx="8441337" cy="35702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1600" b="1">
                <a:latin typeface="Trebuchet MS" panose="020B0603020202020204" pitchFamily="34" charset="0"/>
                <a:cs typeface="Arial" panose="020B0604020202020204" pitchFamily="34" charset="0"/>
              </a:rPr>
              <a:t>INTRODUCCIÓN:</a:t>
            </a:r>
          </a:p>
          <a:p>
            <a:endParaRPr lang="es-MX" sz="1600">
              <a:latin typeface="Trebuchet MS" panose="020B0603020202020204" pitchFamily="34" charset="0"/>
              <a:cs typeface="Arial" panose="020B0604020202020204" pitchFamily="34" charset="0"/>
            </a:endParaRPr>
          </a:p>
          <a:p>
            <a:pPr algn="just" fontAlgn="base"/>
            <a:r>
              <a:rPr lang="es-CO" sz="1600">
                <a:latin typeface="Trebuchet MS" panose="020B0603020202020204" pitchFamily="34" charset="0"/>
              </a:rPr>
              <a:t>Si estás en Colombia, debes más de lo que puedes pagar y dos o más de tus acreedores llevan más de 90 días esperando,  lo que necesitas leer hoy. La </a:t>
            </a:r>
            <a:r>
              <a:rPr lang="es-CO" sz="1600" b="1">
                <a:latin typeface="Trebuchet MS" panose="020B0603020202020204" pitchFamily="34" charset="0"/>
              </a:rPr>
              <a:t>insolvencia de persona natural no comerciante</a:t>
            </a:r>
            <a:r>
              <a:rPr lang="es-CO" sz="1600">
                <a:latin typeface="Trebuchet MS" panose="020B0603020202020204" pitchFamily="34" charset="0"/>
              </a:rPr>
              <a:t>, renovada por la </a:t>
            </a:r>
            <a:r>
              <a:rPr lang="es-CO" sz="1600" b="1">
                <a:latin typeface="Trebuchet MS" panose="020B0603020202020204" pitchFamily="34" charset="0"/>
              </a:rPr>
              <a:t>Ley 2445 de 2025</a:t>
            </a:r>
            <a:r>
              <a:rPr lang="es-CO" sz="1600">
                <a:latin typeface="Trebuchet MS" panose="020B0603020202020204" pitchFamily="34" charset="0"/>
              </a:rPr>
              <a:t>, te ofrece una segunda oportunidad financiera real: detiene los cobros judiciales, suspende los embargos, protege tus servicios públicos y te permite negociar el pago de tus deudas en condiciones acordes con tu situación económica actual.</a:t>
            </a:r>
          </a:p>
          <a:p>
            <a:pPr fontAlgn="base"/>
            <a:endParaRPr lang="es-CO" sz="1600" b="1">
              <a:latin typeface="Trebuchet MS" panose="020B0603020202020204" pitchFamily="34" charset="0"/>
            </a:endParaRPr>
          </a:p>
          <a:p>
            <a:pPr fontAlgn="base"/>
            <a:r>
              <a:rPr lang="es-CO" sz="1600" b="1">
                <a:latin typeface="Trebuchet MS" panose="020B0603020202020204" pitchFamily="34" charset="0"/>
              </a:rPr>
              <a:t>Ley 2445 de 2025</a:t>
            </a:r>
            <a:br>
              <a:rPr lang="es-CO" sz="1600">
                <a:latin typeface="Trebuchet MS" panose="020B0603020202020204" pitchFamily="34" charset="0"/>
              </a:rPr>
            </a:br>
            <a:r>
              <a:rPr lang="es-CO" sz="1600" b="1">
                <a:latin typeface="Trebuchet MS" panose="020B0603020202020204" pitchFamily="34" charset="0"/>
              </a:rPr>
              <a:t>Decreto 1136 de 2025</a:t>
            </a:r>
            <a:br>
              <a:rPr lang="es-CO" sz="1600">
                <a:latin typeface="Trebuchet MS" panose="020B0603020202020204" pitchFamily="34" charset="0"/>
              </a:rPr>
            </a:br>
            <a:r>
              <a:rPr lang="es-CO" sz="1600" b="1">
                <a:latin typeface="Trebuchet MS" panose="020B0603020202020204" pitchFamily="34" charset="0"/>
              </a:rPr>
              <a:t>CGP Art. 531–576</a:t>
            </a:r>
            <a:br>
              <a:rPr lang="es-CO" sz="1600">
                <a:latin typeface="Trebuchet MS" panose="020B0603020202020204" pitchFamily="34" charset="0"/>
              </a:rPr>
            </a:br>
            <a:r>
              <a:rPr lang="es-CO" sz="1600" b="1">
                <a:latin typeface="Trebuchet MS" panose="020B0603020202020204" pitchFamily="34" charset="0"/>
              </a:rPr>
              <a:t>Decreto 2677 de 2012</a:t>
            </a:r>
            <a:endParaRPr lang="es-CO" sz="1600">
              <a:latin typeface="Trebuchet MS" panose="020B0603020202020204" pitchFamily="34" charset="0"/>
            </a:endParaRPr>
          </a:p>
          <a:p>
            <a:endParaRPr lang="es-MX" dirty="0">
              <a:latin typeface="Trebuchet MS" panose="020B0603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EAD1DF5D-AF8E-AA8A-6D35-1AD52B07B0B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94843" y="4825388"/>
            <a:ext cx="2401677" cy="1875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058430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757FF5-9811-6DBE-FAAA-872D0C4AF2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Logosimbolo_FondoCRC_Horiz_5X3_TRANSP">
            <a:extLst>
              <a:ext uri="{FF2B5EF4-FFF2-40B4-BE49-F238E27FC236}">
                <a16:creationId xmlns:a16="http://schemas.microsoft.com/office/drawing/2014/main" id="{83D236C3-2480-9E98-4C2D-C1AD0B1FF57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309" b="9672"/>
          <a:stretch/>
        </p:blipFill>
        <p:spPr bwMode="auto">
          <a:xfrm>
            <a:off x="275756" y="172570"/>
            <a:ext cx="2536718" cy="12696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Rectángulo 10">
            <a:extLst>
              <a:ext uri="{FF2B5EF4-FFF2-40B4-BE49-F238E27FC236}">
                <a16:creationId xmlns:a16="http://schemas.microsoft.com/office/drawing/2014/main" id="{9860083F-81BD-5EFF-669E-9A6CD38AE146}"/>
              </a:ext>
            </a:extLst>
          </p:cNvPr>
          <p:cNvSpPr/>
          <p:nvPr/>
        </p:nvSpPr>
        <p:spPr>
          <a:xfrm>
            <a:off x="2812474" y="156937"/>
            <a:ext cx="9045225" cy="7848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ES" sz="45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Trebuchet MS" panose="020B0603020202020204" pitchFamily="34" charset="0"/>
              </a:rPr>
              <a:t>LEY DE INSOLVENCIA</a:t>
            </a:r>
          </a:p>
        </p:txBody>
      </p:sp>
      <p:sp>
        <p:nvSpPr>
          <p:cNvPr id="9" name="8 CuadroTexto">
            <a:extLst>
              <a:ext uri="{FF2B5EF4-FFF2-40B4-BE49-F238E27FC236}">
                <a16:creationId xmlns:a16="http://schemas.microsoft.com/office/drawing/2014/main" id="{F0B1C82B-FF13-96C1-C25D-CA66CE30DA0A}"/>
              </a:ext>
            </a:extLst>
          </p:cNvPr>
          <p:cNvSpPr txBox="1"/>
          <p:nvPr/>
        </p:nvSpPr>
        <p:spPr>
          <a:xfrm>
            <a:off x="690784" y="1614775"/>
            <a:ext cx="11016954" cy="5170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500" dirty="0">
                <a:latin typeface="Trebuchet MS" panose="020B0603020202020204" pitchFamily="34" charset="0"/>
              </a:rPr>
              <a:t>Lo anterior permitirá que el Fondo pueda conocer oportunamente la situación financiera de sus asociados y, en los casos en los que exista un incumplimiento o riesgo de insolvencia, analizar jurídicamente las alternativas disponibles, como eventuales cruces de cuentas con los valores que el asociado tenga a favor dentro del Fondo, siempre que estos se realicen antes del inicio formal del trámite de insolvencia y cuenten con el debido soporte documental.</a:t>
            </a:r>
          </a:p>
          <a:p>
            <a:r>
              <a:rPr lang="es-CO" sz="1500" dirty="0">
                <a:latin typeface="Trebuchet MS" panose="020B0603020202020204" pitchFamily="34" charset="0"/>
              </a:rPr>
              <a:t> </a:t>
            </a:r>
          </a:p>
          <a:p>
            <a:pPr algn="just"/>
            <a:r>
              <a:rPr lang="es-CO" sz="1500" dirty="0">
                <a:latin typeface="Trebuchet MS" panose="020B0603020202020204" pitchFamily="34" charset="0"/>
              </a:rPr>
              <a:t>Esto resulta relevante debido a que, una vez iniciado y avanzado el proceso de insolvencia, cualquier actuación encaminada a realizar un pago preferente o favorecer a un acreedor específico podría ser cuestionada por los demás acreedores e interpretarse como una actuación contraria al principio de igualdad y buena fe dentro del procedimiento. Por esta razón, resulta necesario que cualquier cruce de cuentas sea evaluado y realizado oportunamente, evitando que posteriormente pueda cuestionarse la actuación del Fondo o del deudor.</a:t>
            </a:r>
          </a:p>
          <a:p>
            <a:pPr algn="just"/>
            <a:endParaRPr lang="es-CO" sz="1500" dirty="0">
              <a:latin typeface="Trebuchet MS" panose="020B0603020202020204" pitchFamily="34" charset="0"/>
            </a:endParaRPr>
          </a:p>
          <a:p>
            <a:pPr lvl="0"/>
            <a:r>
              <a:rPr lang="es-CO" sz="1500" b="1" dirty="0">
                <a:latin typeface="Trebuchet MS" panose="020B0603020202020204" pitchFamily="34" charset="0"/>
              </a:rPr>
              <a:t>Fortalecimiento documental</a:t>
            </a:r>
            <a:endParaRPr lang="es-CO" sz="1500" dirty="0">
              <a:latin typeface="Trebuchet MS" panose="020B0603020202020204" pitchFamily="34" charset="0"/>
            </a:endParaRPr>
          </a:p>
          <a:p>
            <a:r>
              <a:rPr lang="es-CO" sz="1500" dirty="0">
                <a:latin typeface="Trebuchet MS" panose="020B0603020202020204" pitchFamily="34" charset="0"/>
              </a:rPr>
              <a:t>Conservar soportes completos de:</a:t>
            </a:r>
          </a:p>
          <a:p>
            <a:pPr lvl="0"/>
            <a:r>
              <a:rPr lang="es-CO" sz="1500" dirty="0">
                <a:latin typeface="Trebuchet MS" panose="020B0603020202020204" pitchFamily="34" charset="0"/>
              </a:rPr>
              <a:t>Solicitudes de crédito.</a:t>
            </a:r>
          </a:p>
          <a:p>
            <a:pPr lvl="0"/>
            <a:r>
              <a:rPr lang="es-CO" sz="1500" dirty="0">
                <a:latin typeface="Trebuchet MS" panose="020B0603020202020204" pitchFamily="34" charset="0"/>
              </a:rPr>
              <a:t>Estudios realizados.</a:t>
            </a:r>
          </a:p>
          <a:p>
            <a:pPr lvl="0"/>
            <a:r>
              <a:rPr lang="es-CO" sz="1500" dirty="0">
                <a:latin typeface="Trebuchet MS" panose="020B0603020202020204" pitchFamily="34" charset="0"/>
              </a:rPr>
              <a:t>Autorizaciones.</a:t>
            </a:r>
          </a:p>
          <a:p>
            <a:pPr lvl="0"/>
            <a:r>
              <a:rPr lang="es-CO" sz="1500" dirty="0">
                <a:latin typeface="Trebuchet MS" panose="020B0603020202020204" pitchFamily="34" charset="0"/>
              </a:rPr>
              <a:t>Comunicaciones.</a:t>
            </a:r>
          </a:p>
          <a:p>
            <a:pPr lvl="0"/>
            <a:r>
              <a:rPr lang="es-CO" sz="1500" dirty="0">
                <a:latin typeface="Trebuchet MS" panose="020B0603020202020204" pitchFamily="34" charset="0"/>
              </a:rPr>
              <a:t>Acuerdos de pago.</a:t>
            </a:r>
          </a:p>
          <a:p>
            <a:pPr lvl="0"/>
            <a:r>
              <a:rPr lang="es-CO" sz="1500" dirty="0">
                <a:latin typeface="Trebuchet MS" panose="020B0603020202020204" pitchFamily="34" charset="0"/>
              </a:rPr>
              <a:t>Cruces de cuentas.</a:t>
            </a:r>
          </a:p>
          <a:p>
            <a:r>
              <a:rPr lang="es-CO" sz="1500" dirty="0">
                <a:latin typeface="Trebuchet MS" panose="020B0603020202020204" pitchFamily="34" charset="0"/>
              </a:rPr>
              <a:t>Esto permitirá una mejor defensa jurídica en caso de controversias.</a:t>
            </a:r>
          </a:p>
          <a:p>
            <a:r>
              <a:rPr lang="es-CO" sz="1500" dirty="0">
                <a:latin typeface="Trebuchet MS" panose="020B0603020202020204" pitchFamily="34" charset="0"/>
              </a:rPr>
              <a:t>Finalmente, la insolvencia de persona natural no comerciante es un mecanismo legal que permite a los deudores reorganizar sus obligaciones, pero también genera efectos importantes para los acreedores.</a:t>
            </a:r>
          </a:p>
        </p:txBody>
      </p:sp>
    </p:spTree>
    <p:extLst>
      <p:ext uri="{BB962C8B-B14F-4D97-AF65-F5344CB8AC3E}">
        <p14:creationId xmlns:p14="http://schemas.microsoft.com/office/powerpoint/2010/main" val="256932702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9C94AB-1C3B-74EA-BA45-E61B91CC73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Logosimbolo_FondoCRC_Horiz_5X3_TRANSP">
            <a:extLst>
              <a:ext uri="{FF2B5EF4-FFF2-40B4-BE49-F238E27FC236}">
                <a16:creationId xmlns:a16="http://schemas.microsoft.com/office/drawing/2014/main" id="{A46D3505-ACEE-CBE5-C29A-69127961DE2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309" b="9672"/>
          <a:stretch/>
        </p:blipFill>
        <p:spPr bwMode="auto">
          <a:xfrm>
            <a:off x="275756" y="172570"/>
            <a:ext cx="2536718" cy="12696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Rectángulo 10">
            <a:extLst>
              <a:ext uri="{FF2B5EF4-FFF2-40B4-BE49-F238E27FC236}">
                <a16:creationId xmlns:a16="http://schemas.microsoft.com/office/drawing/2014/main" id="{4C03B327-36A2-081A-FE63-F0B0E2EE592A}"/>
              </a:ext>
            </a:extLst>
          </p:cNvPr>
          <p:cNvSpPr/>
          <p:nvPr/>
        </p:nvSpPr>
        <p:spPr>
          <a:xfrm>
            <a:off x="2812474" y="156937"/>
            <a:ext cx="9045225" cy="7848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ES" sz="45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Trebuchet MS" panose="020B0603020202020204" pitchFamily="34" charset="0"/>
              </a:rPr>
              <a:t>LEY DE INSOLVENCIA</a:t>
            </a:r>
          </a:p>
        </p:txBody>
      </p:sp>
      <p:sp>
        <p:nvSpPr>
          <p:cNvPr id="9" name="8 CuadroTexto">
            <a:extLst>
              <a:ext uri="{FF2B5EF4-FFF2-40B4-BE49-F238E27FC236}">
                <a16:creationId xmlns:a16="http://schemas.microsoft.com/office/drawing/2014/main" id="{2FC97B97-53D0-3C69-2C97-4A0E3756BFFE}"/>
              </a:ext>
            </a:extLst>
          </p:cNvPr>
          <p:cNvSpPr txBox="1"/>
          <p:nvPr/>
        </p:nvSpPr>
        <p:spPr>
          <a:xfrm>
            <a:off x="690784" y="1614775"/>
            <a:ext cx="11016954" cy="28315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600" dirty="0">
                <a:latin typeface="Trebuchet MS" panose="020B0603020202020204" pitchFamily="34" charset="0"/>
              </a:rPr>
              <a:t>Finalmente, la insolvencia de persona natural no comerciante es un mecanismo legal que permite a los deudores reorganizar sus obligaciones, pero también genera efectos importantes para los acreedores.</a:t>
            </a:r>
          </a:p>
          <a:p>
            <a:r>
              <a:rPr lang="es-CO" sz="1600" dirty="0">
                <a:latin typeface="Trebuchet MS" panose="020B0603020202020204" pitchFamily="34" charset="0"/>
              </a:rPr>
              <a:t>Para el Fondo resulta fundamental implementar medidas preventivas que permitan identificar riesgos antes de que los asociados lleguen a una situación de insolvencia.</a:t>
            </a:r>
          </a:p>
          <a:p>
            <a:endParaRPr lang="es-CO" sz="1600" dirty="0">
              <a:latin typeface="Trebuchet MS" panose="020B0603020202020204" pitchFamily="34" charset="0"/>
            </a:endParaRPr>
          </a:p>
          <a:p>
            <a:r>
              <a:rPr lang="es-CO" sz="1600" dirty="0">
                <a:latin typeface="Trebuchet MS" panose="020B0603020202020204" pitchFamily="34" charset="0"/>
              </a:rPr>
              <a:t>La solicitud de garantías, la revisión periódica de cartera, el análisis de capacidad de pago y el manejo adecuado de cruces de cuentas permitirán proteger los recursos del Fondo y reducir la posibilidad de nuevos escenarios de incumplimiento.</a:t>
            </a:r>
          </a:p>
          <a:p>
            <a:endParaRPr lang="es-CO" sz="1600" dirty="0">
              <a:latin typeface="Trebuchet MS" panose="020B0603020202020204" pitchFamily="34" charset="0"/>
            </a:endParaRPr>
          </a:p>
          <a:p>
            <a:endParaRPr lang="es-CO" sz="1600" dirty="0">
              <a:latin typeface="Trebuchet MS" panose="020B0603020202020204" pitchFamily="34" charset="0"/>
            </a:endParaRPr>
          </a:p>
          <a:p>
            <a:r>
              <a:rPr lang="es-CO" sz="1600" dirty="0">
                <a:hlinkClick r:id="rId3"/>
              </a:rPr>
              <a:t>Bing Vídeos</a:t>
            </a:r>
            <a:endParaRPr lang="es-CO" sz="1600" dirty="0">
              <a:latin typeface="Trebuchet MS" panose="020B06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598763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ED521D-3382-B4B8-59A7-3FBE73B9BE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Logosimbolo_FondoCRC_Horiz_5X3_TRANSP">
            <a:extLst>
              <a:ext uri="{FF2B5EF4-FFF2-40B4-BE49-F238E27FC236}">
                <a16:creationId xmlns:a16="http://schemas.microsoft.com/office/drawing/2014/main" id="{31B7352D-AA1D-477F-B97D-CF7137353F7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309" b="9672"/>
          <a:stretch/>
        </p:blipFill>
        <p:spPr bwMode="auto">
          <a:xfrm>
            <a:off x="275756" y="172570"/>
            <a:ext cx="2536718" cy="12696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Rectángulo 10">
            <a:extLst>
              <a:ext uri="{FF2B5EF4-FFF2-40B4-BE49-F238E27FC236}">
                <a16:creationId xmlns:a16="http://schemas.microsoft.com/office/drawing/2014/main" id="{3A37358E-F648-9AA4-6E74-57616D5E845C}"/>
              </a:ext>
            </a:extLst>
          </p:cNvPr>
          <p:cNvSpPr/>
          <p:nvPr/>
        </p:nvSpPr>
        <p:spPr>
          <a:xfrm>
            <a:off x="2812474" y="156937"/>
            <a:ext cx="9045225" cy="7848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ES" sz="45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Trebuchet MS" panose="020B0603020202020204" pitchFamily="34" charset="0"/>
              </a:rPr>
              <a:t>LEY DE INSOLVENCIA</a:t>
            </a:r>
          </a:p>
        </p:txBody>
      </p:sp>
      <p:sp>
        <p:nvSpPr>
          <p:cNvPr id="9" name="8 CuadroTexto">
            <a:extLst>
              <a:ext uri="{FF2B5EF4-FFF2-40B4-BE49-F238E27FC236}">
                <a16:creationId xmlns:a16="http://schemas.microsoft.com/office/drawing/2014/main" id="{1D4298F9-3A83-9271-E520-6841B6794992}"/>
              </a:ext>
            </a:extLst>
          </p:cNvPr>
          <p:cNvSpPr txBox="1"/>
          <p:nvPr/>
        </p:nvSpPr>
        <p:spPr>
          <a:xfrm>
            <a:off x="548839" y="2187723"/>
            <a:ext cx="10569239" cy="43088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CO" sz="1600" b="1" dirty="0">
                <a:latin typeface="Trebuchet MS" panose="020B0603020202020204" pitchFamily="34" charset="0"/>
              </a:rPr>
              <a:t>Insolvencia de persona natural no comerciante</a:t>
            </a:r>
            <a:endParaRPr lang="es-CO" sz="1600" dirty="0">
              <a:latin typeface="Trebuchet MS" panose="020B0603020202020204" pitchFamily="34" charset="0"/>
            </a:endParaRPr>
          </a:p>
          <a:p>
            <a:pPr algn="just"/>
            <a:r>
              <a:rPr lang="es-CO" sz="1600" dirty="0">
                <a:latin typeface="Trebuchet MS" panose="020B0603020202020204" pitchFamily="34" charset="0"/>
              </a:rPr>
              <a:t>La insolvencia de persona natural no comerciante constituye un mecanismo legal mediante el cual una persona que presenta dificultades económicas y no tiene capacidad suficiente para cumplir con sus obligaciones puede acudir a un procedimiento de negociación con sus acreedores, buscando establecer acuerdos de pago conforme a su situación económica.</a:t>
            </a:r>
          </a:p>
          <a:p>
            <a:pPr algn="just"/>
            <a:endParaRPr lang="es-CO" sz="1600" dirty="0">
              <a:latin typeface="Trebuchet MS" panose="020B0603020202020204" pitchFamily="34" charset="0"/>
            </a:endParaRPr>
          </a:p>
          <a:p>
            <a:pPr algn="just"/>
            <a:r>
              <a:rPr lang="es-CO" sz="1600" dirty="0">
                <a:latin typeface="Trebuchet MS" panose="020B0603020202020204" pitchFamily="34" charset="0"/>
              </a:rPr>
              <a:t>Este proceso no significa que las obligaciones desaparezcan automáticamente, sino que permite organizar la forma en que serán atendidas las deudas existentes.</a:t>
            </a:r>
          </a:p>
          <a:p>
            <a:pPr algn="just"/>
            <a:endParaRPr lang="es-CO" sz="1600" dirty="0">
              <a:latin typeface="Trebuchet MS" panose="020B0603020202020204" pitchFamily="34" charset="0"/>
            </a:endParaRPr>
          </a:p>
          <a:p>
            <a:pPr algn="just"/>
            <a:r>
              <a:rPr lang="es-CO" sz="1600" b="1" dirty="0">
                <a:latin typeface="Trebuchet MS" panose="020B0603020202020204" pitchFamily="34" charset="0"/>
              </a:rPr>
              <a:t>¿Qué es la insolvencia de persona natural no comerciante?</a:t>
            </a:r>
            <a:endParaRPr lang="es-CO" sz="1600" dirty="0">
              <a:latin typeface="Trebuchet MS" panose="020B0603020202020204" pitchFamily="34" charset="0"/>
            </a:endParaRPr>
          </a:p>
          <a:p>
            <a:pPr algn="just"/>
            <a:r>
              <a:rPr lang="es-CO" sz="1600" dirty="0">
                <a:latin typeface="Trebuchet MS" panose="020B0603020202020204" pitchFamily="34" charset="0"/>
              </a:rPr>
              <a:t>El régimen de insolvencia de persona natural no comerciante se encuentra regulado en el Código General del Proceso, específicamente en los artículos 531 y siguientes.</a:t>
            </a:r>
          </a:p>
          <a:p>
            <a:pPr algn="just"/>
            <a:r>
              <a:rPr lang="es-CO" sz="1600" dirty="0">
                <a:latin typeface="Trebuchet MS" panose="020B0603020202020204" pitchFamily="34" charset="0"/>
              </a:rPr>
              <a:t>Este procedimiento está diseñado para personas naturales que no tienen la calidad de comerciantes y que se encuentran en una situación de cesación de pagos, es decir, cuando no pueden cumplir oportunamente con sus obligaciones económicas.</a:t>
            </a:r>
          </a:p>
          <a:p>
            <a:pPr algn="just"/>
            <a:endParaRPr lang="es-CO" sz="1600" dirty="0">
              <a:latin typeface="Trebuchet MS" panose="020B0603020202020204" pitchFamily="34" charset="0"/>
            </a:endParaRPr>
          </a:p>
          <a:p>
            <a:endParaRPr lang="es-MX" dirty="0">
              <a:latin typeface="Trebuchet MS" panose="020B0603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149790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45774E-AC6F-1549-9BB7-B13F59CE94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Logosimbolo_FondoCRC_Horiz_5X3_TRANSP">
            <a:extLst>
              <a:ext uri="{FF2B5EF4-FFF2-40B4-BE49-F238E27FC236}">
                <a16:creationId xmlns:a16="http://schemas.microsoft.com/office/drawing/2014/main" id="{F2C6281C-A73F-BEDF-C4A7-BA31C2BB918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309" b="9672"/>
          <a:stretch/>
        </p:blipFill>
        <p:spPr bwMode="auto">
          <a:xfrm>
            <a:off x="275756" y="172570"/>
            <a:ext cx="2536718" cy="12696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Rectángulo 10">
            <a:extLst>
              <a:ext uri="{FF2B5EF4-FFF2-40B4-BE49-F238E27FC236}">
                <a16:creationId xmlns:a16="http://schemas.microsoft.com/office/drawing/2014/main" id="{FB6C9DE6-30EC-9BE3-58DA-4C6B4658046E}"/>
              </a:ext>
            </a:extLst>
          </p:cNvPr>
          <p:cNvSpPr/>
          <p:nvPr/>
        </p:nvSpPr>
        <p:spPr>
          <a:xfrm>
            <a:off x="2812474" y="156937"/>
            <a:ext cx="9045225" cy="7848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ES" sz="45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Trebuchet MS" panose="020B0603020202020204" pitchFamily="34" charset="0"/>
              </a:rPr>
              <a:t>LEY DE INSOLVENCIA</a:t>
            </a:r>
          </a:p>
        </p:txBody>
      </p:sp>
      <p:sp>
        <p:nvSpPr>
          <p:cNvPr id="9" name="8 CuadroTexto">
            <a:extLst>
              <a:ext uri="{FF2B5EF4-FFF2-40B4-BE49-F238E27FC236}">
                <a16:creationId xmlns:a16="http://schemas.microsoft.com/office/drawing/2014/main" id="{0BC91511-6EF0-C7DE-B702-01323811FF41}"/>
              </a:ext>
            </a:extLst>
          </p:cNvPr>
          <p:cNvSpPr txBox="1"/>
          <p:nvPr/>
        </p:nvSpPr>
        <p:spPr>
          <a:xfrm>
            <a:off x="632388" y="1760434"/>
            <a:ext cx="10502782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600" b="1" dirty="0">
                <a:latin typeface="Trebuchet MS" panose="020B0603020202020204" pitchFamily="34" charset="0"/>
              </a:rPr>
              <a:t>La finalidad del proceso es permitir:</a:t>
            </a:r>
          </a:p>
          <a:p>
            <a:pPr lvl="0"/>
            <a:r>
              <a:rPr lang="es-CO" sz="1600" dirty="0">
                <a:latin typeface="Trebuchet MS" panose="020B0603020202020204" pitchFamily="34" charset="0"/>
              </a:rPr>
              <a:t>Que el deudor informe su verdadera situación económica.</a:t>
            </a:r>
          </a:p>
          <a:p>
            <a:pPr lvl="0"/>
            <a:r>
              <a:rPr lang="es-CO" sz="1600" dirty="0">
                <a:latin typeface="Trebuchet MS" panose="020B0603020202020204" pitchFamily="34" charset="0"/>
              </a:rPr>
              <a:t>Que los acreedores conozcan las obligaciones existentes.</a:t>
            </a:r>
          </a:p>
          <a:p>
            <a:pPr lvl="0"/>
            <a:r>
              <a:rPr lang="es-CO" sz="1600" dirty="0">
                <a:latin typeface="Trebuchet MS" panose="020B0603020202020204" pitchFamily="34" charset="0"/>
              </a:rPr>
              <a:t>Que se busque una fórmula de pago.</a:t>
            </a:r>
          </a:p>
          <a:p>
            <a:pPr lvl="0"/>
            <a:r>
              <a:rPr lang="es-CO" sz="1600" dirty="0">
                <a:latin typeface="Trebuchet MS" panose="020B0603020202020204" pitchFamily="34" charset="0"/>
              </a:rPr>
              <a:t>Que se llegue a un acuerdo que permita la recuperación económica del deudor y la satisfacción de los acreedores.</a:t>
            </a:r>
          </a:p>
          <a:p>
            <a:pPr lvl="0"/>
            <a:endParaRPr lang="es-CO" sz="1600" dirty="0">
              <a:latin typeface="Trebuchet MS" panose="020B0603020202020204" pitchFamily="34" charset="0"/>
            </a:endParaRPr>
          </a:p>
          <a:p>
            <a:r>
              <a:rPr lang="es-CO" sz="1600" b="1" dirty="0">
                <a:latin typeface="Trebuchet MS" panose="020B0603020202020204" pitchFamily="34" charset="0"/>
              </a:rPr>
              <a:t>¿Cuándo una persona puede acudir al proceso de insolvencia?</a:t>
            </a:r>
            <a:endParaRPr lang="es-CO" sz="1600" dirty="0">
              <a:latin typeface="Trebuchet MS" panose="020B0603020202020204" pitchFamily="34" charset="0"/>
            </a:endParaRPr>
          </a:p>
          <a:p>
            <a:r>
              <a:rPr lang="es-CO" sz="1600" dirty="0">
                <a:latin typeface="Trebuchet MS" panose="020B0603020202020204" pitchFamily="34" charset="0"/>
              </a:rPr>
              <a:t>Una persona puede iniciar este trámite cuando se encuentra en situación de cesación de pagos.</a:t>
            </a:r>
          </a:p>
          <a:p>
            <a:r>
              <a:rPr lang="es-CO" sz="1600" dirty="0">
                <a:latin typeface="Trebuchet MS" panose="020B0603020202020204" pitchFamily="34" charset="0"/>
              </a:rPr>
              <a:t>Esto ocurre cuando presenta incumplimiento frente a varias obligaciones y no cuenta con capacidad económica suficiente para atenderlas.</a:t>
            </a:r>
          </a:p>
          <a:p>
            <a:r>
              <a:rPr lang="es-CO" sz="1600" dirty="0">
                <a:latin typeface="Trebuchet MS" panose="020B0603020202020204" pitchFamily="34" charset="0"/>
              </a:rPr>
              <a:t>La persona debe acudir ante un centro de conciliación autorizado o una notaría para solicitar el inicio del procedimiento.</a:t>
            </a:r>
          </a:p>
          <a:p>
            <a:endParaRPr lang="es-CO" sz="1600" dirty="0">
              <a:latin typeface="Trebuchet MS" panose="020B0603020202020204" pitchFamily="34" charset="0"/>
            </a:endParaRPr>
          </a:p>
          <a:p>
            <a:r>
              <a:rPr lang="es-CO" sz="1600" b="1" dirty="0">
                <a:latin typeface="Trebuchet MS" panose="020B0603020202020204" pitchFamily="34" charset="0"/>
              </a:rPr>
              <a:t>Solicitud de negociación de deudas</a:t>
            </a:r>
            <a:endParaRPr lang="es-CO" sz="1600" dirty="0">
              <a:latin typeface="Trebuchet MS" panose="020B0603020202020204" pitchFamily="34" charset="0"/>
            </a:endParaRPr>
          </a:p>
          <a:p>
            <a:r>
              <a:rPr lang="es-CO" sz="1600" dirty="0">
                <a:latin typeface="Trebuchet MS" panose="020B0603020202020204" pitchFamily="34" charset="0"/>
              </a:rPr>
              <a:t>De acuerdo con el artículo 539 del Código General del Proceso, la persona interesada debe presentar una solicitud acompañada de información completa sobre su situación económica.</a:t>
            </a:r>
          </a:p>
          <a:p>
            <a:pPr lvl="0"/>
            <a:endParaRPr lang="es-CO" dirty="0"/>
          </a:p>
          <a:p>
            <a:pPr lvl="0"/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39634024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2FA57B-61FB-287F-4675-222C2AF67E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Logosimbolo_FondoCRC_Horiz_5X3_TRANSP">
            <a:extLst>
              <a:ext uri="{FF2B5EF4-FFF2-40B4-BE49-F238E27FC236}">
                <a16:creationId xmlns:a16="http://schemas.microsoft.com/office/drawing/2014/main" id="{6BECDA9C-6BDF-BDC9-9129-D3953527B31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309" b="9672"/>
          <a:stretch/>
        </p:blipFill>
        <p:spPr bwMode="auto">
          <a:xfrm>
            <a:off x="275756" y="172570"/>
            <a:ext cx="2536718" cy="12696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Rectángulo 10">
            <a:extLst>
              <a:ext uri="{FF2B5EF4-FFF2-40B4-BE49-F238E27FC236}">
                <a16:creationId xmlns:a16="http://schemas.microsoft.com/office/drawing/2014/main" id="{7522CCBC-6639-D6CC-96C0-7DEDCB81E9ED}"/>
              </a:ext>
            </a:extLst>
          </p:cNvPr>
          <p:cNvSpPr/>
          <p:nvPr/>
        </p:nvSpPr>
        <p:spPr>
          <a:xfrm>
            <a:off x="2812474" y="156937"/>
            <a:ext cx="9045225" cy="7848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ES" sz="45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Trebuchet MS" panose="020B0603020202020204" pitchFamily="34" charset="0"/>
              </a:rPr>
              <a:t>LEY DE INSOLVENCIA</a:t>
            </a:r>
          </a:p>
        </p:txBody>
      </p:sp>
      <p:sp>
        <p:nvSpPr>
          <p:cNvPr id="9" name="8 CuadroTexto">
            <a:extLst>
              <a:ext uri="{FF2B5EF4-FFF2-40B4-BE49-F238E27FC236}">
                <a16:creationId xmlns:a16="http://schemas.microsoft.com/office/drawing/2014/main" id="{33886F9D-32AB-F4F4-4FFE-0134B8F312E2}"/>
              </a:ext>
            </a:extLst>
          </p:cNvPr>
          <p:cNvSpPr txBox="1"/>
          <p:nvPr/>
        </p:nvSpPr>
        <p:spPr>
          <a:xfrm>
            <a:off x="572567" y="1760434"/>
            <a:ext cx="10605331" cy="50475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600" b="1" dirty="0">
                <a:latin typeface="Trebuchet MS" panose="020B0603020202020204" pitchFamily="34" charset="0"/>
              </a:rPr>
              <a:t>Entre los requisitos principales se encuentran:</a:t>
            </a:r>
            <a:endParaRPr lang="es-CO" sz="1600" dirty="0">
              <a:latin typeface="Trebuchet MS" panose="020B0603020202020204" pitchFamily="34" charset="0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s-CO" sz="1600" dirty="0">
                <a:latin typeface="Trebuchet MS" panose="020B0603020202020204" pitchFamily="34" charset="0"/>
              </a:rPr>
              <a:t>Explicación de las razones que generaron la situación de insolvencia.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s-CO" sz="1600" dirty="0">
                <a:latin typeface="Trebuchet MS" panose="020B0603020202020204" pitchFamily="34" charset="0"/>
              </a:rPr>
              <a:t>Propuesta de negociación de pago.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s-CO" sz="1600" dirty="0">
                <a:latin typeface="Trebuchet MS" panose="020B0603020202020204" pitchFamily="34" charset="0"/>
              </a:rPr>
              <a:t>Relación completa de todos los acreedores.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s-CO" sz="1600" dirty="0">
                <a:latin typeface="Trebuchet MS" panose="020B0603020202020204" pitchFamily="34" charset="0"/>
              </a:rPr>
              <a:t>Valor de cada obligación, discriminando capital e intereses.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s-CO" sz="1600" dirty="0">
                <a:latin typeface="Trebuchet MS" panose="020B0603020202020204" pitchFamily="34" charset="0"/>
              </a:rPr>
              <a:t>Información sobre garantías, codeudores o fiadores.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s-CO" sz="1600" dirty="0">
                <a:latin typeface="Trebuchet MS" panose="020B0603020202020204" pitchFamily="34" charset="0"/>
              </a:rPr>
              <a:t>Relación de todos los bienes y activos.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s-CO" sz="1600" dirty="0">
                <a:latin typeface="Trebuchet MS" panose="020B0603020202020204" pitchFamily="34" charset="0"/>
              </a:rPr>
              <a:t>Información sobre ingresos.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s-CO" sz="1600" dirty="0">
                <a:latin typeface="Trebuchet MS" panose="020B0603020202020204" pitchFamily="34" charset="0"/>
              </a:rPr>
              <a:t>Procesos judiciales existentes.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s-CO" sz="1600" dirty="0">
                <a:latin typeface="Trebuchet MS" panose="020B0603020202020204" pitchFamily="34" charset="0"/>
              </a:rPr>
              <a:t>Obligaciones alimentarias.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es-CO" sz="1600" dirty="0">
              <a:latin typeface="Trebuchet MS" panose="020B0603020202020204" pitchFamily="34" charset="0"/>
            </a:endParaRPr>
          </a:p>
          <a:p>
            <a:pPr algn="just"/>
            <a:r>
              <a:rPr lang="es-CO" sz="1600" dirty="0">
                <a:latin typeface="Trebuchet MS" panose="020B0603020202020204" pitchFamily="34" charset="0"/>
              </a:rPr>
              <a:t>Es importante destacar el parágrafo primero del artículo 539 del CGP, debido a que establece que la información entregada por el deudor se entiende rendida bajo la gravedad del juramento.</a:t>
            </a:r>
          </a:p>
          <a:p>
            <a:pPr algn="just"/>
            <a:endParaRPr lang="es-CO" sz="1600" dirty="0">
              <a:latin typeface="Trebuchet MS" panose="020B0603020202020204" pitchFamily="34" charset="0"/>
            </a:endParaRPr>
          </a:p>
          <a:p>
            <a:pPr algn="just"/>
            <a:r>
              <a:rPr lang="es-CO" sz="1600" dirty="0">
                <a:latin typeface="Trebuchet MS" panose="020B0603020202020204" pitchFamily="34" charset="0"/>
              </a:rPr>
              <a:t>Esto significa que la persona tiene la obligación de actuar con transparencia y revelar la totalidad de su situación económica.</a:t>
            </a:r>
          </a:p>
          <a:p>
            <a:pPr algn="just"/>
            <a:endParaRPr lang="es-CO" sz="1600" dirty="0">
              <a:latin typeface="Trebuchet MS" panose="020B0603020202020204" pitchFamily="34" charset="0"/>
            </a:endParaRPr>
          </a:p>
          <a:p>
            <a:pPr algn="just"/>
            <a:r>
              <a:rPr lang="es-CO" sz="1600" dirty="0">
                <a:latin typeface="Trebuchet MS" panose="020B0603020202020204" pitchFamily="34" charset="0"/>
              </a:rPr>
              <a:t>En consecuencia, si el deudor omite información relacionada con bienes, ingresos, aportes, recursos disponibles o cualquier otro activo económico, podría presentarse una actuación contraria al principio de buena fe</a:t>
            </a:r>
            <a:endParaRPr lang="es-CO" dirty="0"/>
          </a:p>
          <a:p>
            <a:pPr lvl="0"/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42466081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B8FAB6-75B8-2C15-18D0-E93B64F957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Logosimbolo_FondoCRC_Horiz_5X3_TRANSP">
            <a:extLst>
              <a:ext uri="{FF2B5EF4-FFF2-40B4-BE49-F238E27FC236}">
                <a16:creationId xmlns:a16="http://schemas.microsoft.com/office/drawing/2014/main" id="{405125EA-A738-790E-0061-8AA5FC16905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309" b="9672"/>
          <a:stretch/>
        </p:blipFill>
        <p:spPr bwMode="auto">
          <a:xfrm>
            <a:off x="275756" y="172570"/>
            <a:ext cx="2536718" cy="12696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Rectángulo 10">
            <a:extLst>
              <a:ext uri="{FF2B5EF4-FFF2-40B4-BE49-F238E27FC236}">
                <a16:creationId xmlns:a16="http://schemas.microsoft.com/office/drawing/2014/main" id="{6751581B-E175-D9E7-0333-C17CB5F56066}"/>
              </a:ext>
            </a:extLst>
          </p:cNvPr>
          <p:cNvSpPr/>
          <p:nvPr/>
        </p:nvSpPr>
        <p:spPr>
          <a:xfrm>
            <a:off x="2812474" y="156937"/>
            <a:ext cx="9045225" cy="7848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ES" sz="45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Trebuchet MS" panose="020B0603020202020204" pitchFamily="34" charset="0"/>
              </a:rPr>
              <a:t>LEY DE INSOLVENCIA</a:t>
            </a:r>
          </a:p>
        </p:txBody>
      </p:sp>
      <p:sp>
        <p:nvSpPr>
          <p:cNvPr id="9" name="8 CuadroTexto">
            <a:extLst>
              <a:ext uri="{FF2B5EF4-FFF2-40B4-BE49-F238E27FC236}">
                <a16:creationId xmlns:a16="http://schemas.microsoft.com/office/drawing/2014/main" id="{03CFDB29-F55B-9E13-0205-6001C6959AAD}"/>
              </a:ext>
            </a:extLst>
          </p:cNvPr>
          <p:cNvSpPr txBox="1"/>
          <p:nvPr/>
        </p:nvSpPr>
        <p:spPr>
          <a:xfrm>
            <a:off x="572567" y="1457838"/>
            <a:ext cx="11006984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600" b="1" dirty="0">
                <a:latin typeface="Trebuchet MS" panose="020B0603020202020204" pitchFamily="34" charset="0"/>
              </a:rPr>
              <a:t>Desarrollo del procedimiento de insolvencia</a:t>
            </a:r>
            <a:endParaRPr lang="es-CO" sz="1600" dirty="0">
              <a:latin typeface="Trebuchet MS" panose="020B0603020202020204" pitchFamily="34" charset="0"/>
            </a:endParaRPr>
          </a:p>
          <a:p>
            <a:r>
              <a:rPr lang="es-CO" sz="1600" dirty="0">
                <a:latin typeface="Trebuchet MS" panose="020B0603020202020204" pitchFamily="34" charset="0"/>
              </a:rPr>
              <a:t>Una vez presentada la solicitud, inicia el trámite de negociación de deudas.</a:t>
            </a:r>
          </a:p>
          <a:p>
            <a:r>
              <a:rPr lang="es-CO" sz="1600" dirty="0">
                <a:latin typeface="Trebuchet MS" panose="020B0603020202020204" pitchFamily="34" charset="0"/>
              </a:rPr>
              <a:t>El procedimiento puede resumirse así:</a:t>
            </a:r>
          </a:p>
          <a:p>
            <a:endParaRPr lang="es-CO" sz="1600" dirty="0">
              <a:latin typeface="Trebuchet MS" panose="020B0603020202020204" pitchFamily="34" charset="0"/>
            </a:endParaRPr>
          </a:p>
          <a:p>
            <a:pPr lvl="0"/>
            <a:r>
              <a:rPr lang="es-CO" sz="1600" b="1" dirty="0">
                <a:latin typeface="Trebuchet MS" panose="020B0603020202020204" pitchFamily="34" charset="0"/>
              </a:rPr>
              <a:t>Aceptación de la solicitud</a:t>
            </a:r>
            <a:endParaRPr lang="es-CO" sz="1600" dirty="0">
              <a:latin typeface="Trebuchet MS" panose="020B0603020202020204" pitchFamily="34" charset="0"/>
            </a:endParaRPr>
          </a:p>
          <a:p>
            <a:r>
              <a:rPr lang="es-CO" sz="1600" dirty="0">
                <a:latin typeface="Trebuchet MS" panose="020B0603020202020204" pitchFamily="34" charset="0"/>
              </a:rPr>
              <a:t>El conciliador revisa la información presentada y, si cumple con los requisitos legales, admite el trámite.</a:t>
            </a:r>
          </a:p>
          <a:p>
            <a:r>
              <a:rPr lang="es-CO" sz="1600" dirty="0">
                <a:latin typeface="Trebuchet MS" panose="020B0603020202020204" pitchFamily="34" charset="0"/>
              </a:rPr>
              <a:t>Desde ese momento los acreedores son convocados al proceso.</a:t>
            </a:r>
          </a:p>
          <a:p>
            <a:endParaRPr lang="es-CO" sz="1600" dirty="0">
              <a:latin typeface="Trebuchet MS" panose="020B0603020202020204" pitchFamily="34" charset="0"/>
            </a:endParaRPr>
          </a:p>
          <a:p>
            <a:pPr lvl="0"/>
            <a:r>
              <a:rPr lang="es-CO" sz="1600" b="1" dirty="0">
                <a:latin typeface="Trebuchet MS" panose="020B0603020202020204" pitchFamily="34" charset="0"/>
              </a:rPr>
              <a:t>Audiencia de negociación de deudas</a:t>
            </a:r>
            <a:endParaRPr lang="es-CO" sz="1600" dirty="0">
              <a:latin typeface="Trebuchet MS" panose="020B0603020202020204" pitchFamily="34" charset="0"/>
            </a:endParaRPr>
          </a:p>
          <a:p>
            <a:r>
              <a:rPr lang="es-CO" sz="1600" dirty="0">
                <a:latin typeface="Trebuchet MS" panose="020B0603020202020204" pitchFamily="34" charset="0"/>
              </a:rPr>
              <a:t>El artículo 550 del Código General del Proceso establece el desarrollo de esta audiencia.</a:t>
            </a:r>
          </a:p>
          <a:p>
            <a:endParaRPr lang="es-CO" sz="1600" dirty="0">
              <a:latin typeface="Trebuchet MS" panose="020B0603020202020204" pitchFamily="34" charset="0"/>
            </a:endParaRPr>
          </a:p>
          <a:p>
            <a:r>
              <a:rPr lang="es-CO" sz="1600" b="1" dirty="0">
                <a:latin typeface="Trebuchet MS" panose="020B0603020202020204" pitchFamily="34" charset="0"/>
              </a:rPr>
              <a:t>Durante la audiencia</a:t>
            </a:r>
            <a:r>
              <a:rPr lang="es-CO" sz="1600" dirty="0">
                <a:latin typeface="Trebuchet MS" panose="020B0603020202020204" pitchFamily="34" charset="0"/>
              </a:rPr>
              <a:t>:</a:t>
            </a:r>
          </a:p>
          <a:p>
            <a:pPr lvl="0"/>
            <a:r>
              <a:rPr lang="es-CO" sz="1600" dirty="0">
                <a:latin typeface="Trebuchet MS" panose="020B0603020202020204" pitchFamily="34" charset="0"/>
              </a:rPr>
              <a:t>El conciliador presenta la relación de acreencias.</a:t>
            </a:r>
          </a:p>
          <a:p>
            <a:pPr lvl="0"/>
            <a:r>
              <a:rPr lang="es-CO" sz="1600" dirty="0">
                <a:latin typeface="Trebuchet MS" panose="020B0603020202020204" pitchFamily="34" charset="0"/>
              </a:rPr>
              <a:t>Los acreedores revisan la información presentada.</a:t>
            </a:r>
          </a:p>
          <a:p>
            <a:pPr lvl="0"/>
            <a:r>
              <a:rPr lang="es-CO" sz="1600" dirty="0">
                <a:latin typeface="Trebuchet MS" panose="020B0603020202020204" pitchFamily="34" charset="0"/>
              </a:rPr>
              <a:t>Pueden manifestar inconformidades sobre valores, existencia de obligaciones o información incompleta.</a:t>
            </a:r>
          </a:p>
          <a:p>
            <a:pPr lvl="0"/>
            <a:endParaRPr lang="es-CO" sz="1600" dirty="0">
              <a:latin typeface="Trebuchet MS" panose="020B0603020202020204" pitchFamily="34" charset="0"/>
            </a:endParaRPr>
          </a:p>
          <a:p>
            <a:pPr lvl="0"/>
            <a:r>
              <a:rPr lang="es-CO" sz="1600" b="1" dirty="0">
                <a:latin typeface="Trebuchet MS" panose="020B0603020202020204" pitchFamily="34" charset="0"/>
              </a:rPr>
              <a:t>Se busca aclarar diferencias</a:t>
            </a:r>
            <a:r>
              <a:rPr lang="es-CO" sz="1600" dirty="0">
                <a:latin typeface="Trebuchet MS" panose="020B0603020202020204" pitchFamily="34" charset="0"/>
              </a:rPr>
              <a:t>.</a:t>
            </a:r>
          </a:p>
          <a:p>
            <a:pPr lvl="0"/>
            <a:r>
              <a:rPr lang="es-CO" sz="1600" dirty="0">
                <a:latin typeface="Trebuchet MS" panose="020B0603020202020204" pitchFamily="34" charset="0"/>
              </a:rPr>
              <a:t>Posteriormente se analiza la propuesta de pago realizada por el deudor.</a:t>
            </a:r>
          </a:p>
          <a:p>
            <a:r>
              <a:rPr lang="es-CO" sz="1600" dirty="0">
                <a:latin typeface="Trebuchet MS" panose="020B0603020202020204" pitchFamily="34" charset="0"/>
              </a:rPr>
              <a:t>En esta etapa es importante que el Fondo participe activamente, revisando que la obligación esté correctamente incluida y verificando que la información presentada por el asociado corresponda a la realidad.</a:t>
            </a:r>
          </a:p>
        </p:txBody>
      </p:sp>
    </p:spTree>
    <p:extLst>
      <p:ext uri="{BB962C8B-B14F-4D97-AF65-F5344CB8AC3E}">
        <p14:creationId xmlns:p14="http://schemas.microsoft.com/office/powerpoint/2010/main" val="16056745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63B0E8-03DE-ACD8-350A-C46D44602B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Logosimbolo_FondoCRC_Horiz_5X3_TRANSP">
            <a:extLst>
              <a:ext uri="{FF2B5EF4-FFF2-40B4-BE49-F238E27FC236}">
                <a16:creationId xmlns:a16="http://schemas.microsoft.com/office/drawing/2014/main" id="{3F91C166-789D-DFC3-6BF5-F828034D2BB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309" b="9672"/>
          <a:stretch/>
        </p:blipFill>
        <p:spPr bwMode="auto">
          <a:xfrm>
            <a:off x="275756" y="172570"/>
            <a:ext cx="2536718" cy="12696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Rectángulo 10">
            <a:extLst>
              <a:ext uri="{FF2B5EF4-FFF2-40B4-BE49-F238E27FC236}">
                <a16:creationId xmlns:a16="http://schemas.microsoft.com/office/drawing/2014/main" id="{9173A956-912D-8704-E9D1-9ED21C25CCEF}"/>
              </a:ext>
            </a:extLst>
          </p:cNvPr>
          <p:cNvSpPr/>
          <p:nvPr/>
        </p:nvSpPr>
        <p:spPr>
          <a:xfrm>
            <a:off x="2812474" y="156937"/>
            <a:ext cx="9045225" cy="7848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ES" sz="45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Trebuchet MS" panose="020B0603020202020204" pitchFamily="34" charset="0"/>
              </a:rPr>
              <a:t>LEY DE INSOLVENCIA</a:t>
            </a:r>
          </a:p>
        </p:txBody>
      </p:sp>
      <p:sp>
        <p:nvSpPr>
          <p:cNvPr id="9" name="8 CuadroTexto">
            <a:extLst>
              <a:ext uri="{FF2B5EF4-FFF2-40B4-BE49-F238E27FC236}">
                <a16:creationId xmlns:a16="http://schemas.microsoft.com/office/drawing/2014/main" id="{3BC31706-BF65-2AF2-42B0-7B544444790D}"/>
              </a:ext>
            </a:extLst>
          </p:cNvPr>
          <p:cNvSpPr txBox="1"/>
          <p:nvPr/>
        </p:nvSpPr>
        <p:spPr>
          <a:xfrm>
            <a:off x="572567" y="1457838"/>
            <a:ext cx="11006984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s-CO" sz="1600" b="1" dirty="0">
                <a:latin typeface="Trebuchet MS" panose="020B0603020202020204" pitchFamily="34" charset="0"/>
              </a:rPr>
              <a:t>Acuerdo de pago</a:t>
            </a:r>
            <a:endParaRPr lang="es-CO" sz="1600" dirty="0">
              <a:latin typeface="Trebuchet MS" panose="020B0603020202020204" pitchFamily="34" charset="0"/>
            </a:endParaRPr>
          </a:p>
          <a:p>
            <a:r>
              <a:rPr lang="es-CO" sz="1600" dirty="0">
                <a:latin typeface="Trebuchet MS" panose="020B0603020202020204" pitchFamily="34" charset="0"/>
              </a:rPr>
              <a:t>Si los acreedores aceptan la propuesta, se establece un acuerdo donde se determina:</a:t>
            </a:r>
          </a:p>
          <a:p>
            <a:pPr lvl="0"/>
            <a:r>
              <a:rPr lang="es-CO" sz="1600" dirty="0">
                <a:latin typeface="Trebuchet MS" panose="020B0603020202020204" pitchFamily="34" charset="0"/>
              </a:rPr>
              <a:t>Forma de pago.</a:t>
            </a:r>
          </a:p>
          <a:p>
            <a:pPr lvl="0"/>
            <a:r>
              <a:rPr lang="es-CO" sz="1600" dirty="0">
                <a:latin typeface="Trebuchet MS" panose="020B0603020202020204" pitchFamily="34" charset="0"/>
              </a:rPr>
              <a:t>Plazos.</a:t>
            </a:r>
          </a:p>
          <a:p>
            <a:pPr lvl="0"/>
            <a:r>
              <a:rPr lang="es-CO" sz="1600" dirty="0">
                <a:latin typeface="Trebuchet MS" panose="020B0603020202020204" pitchFamily="34" charset="0"/>
              </a:rPr>
              <a:t>Condiciones.</a:t>
            </a:r>
          </a:p>
          <a:p>
            <a:pPr lvl="0"/>
            <a:endParaRPr lang="es-CO" sz="1600" dirty="0">
              <a:latin typeface="Trebuchet MS" panose="020B0603020202020204" pitchFamily="34" charset="0"/>
            </a:endParaRPr>
          </a:p>
          <a:p>
            <a:pPr lvl="0"/>
            <a:r>
              <a:rPr lang="es-CO" sz="1600" b="1" dirty="0">
                <a:latin typeface="Trebuchet MS" panose="020B0603020202020204" pitchFamily="34" charset="0"/>
              </a:rPr>
              <a:t>Obligaciones incluidas</a:t>
            </a:r>
            <a:r>
              <a:rPr lang="es-CO" sz="1600" dirty="0">
                <a:latin typeface="Trebuchet MS" panose="020B0603020202020204" pitchFamily="34" charset="0"/>
              </a:rPr>
              <a:t>.</a:t>
            </a:r>
          </a:p>
          <a:p>
            <a:r>
              <a:rPr lang="es-CO" sz="1600" dirty="0">
                <a:latin typeface="Trebuchet MS" panose="020B0603020202020204" pitchFamily="34" charset="0"/>
              </a:rPr>
              <a:t>El cumplimiento del acuerdo permite que el deudor atienda sus obligaciones conforme a lo pactado.</a:t>
            </a:r>
          </a:p>
          <a:p>
            <a:endParaRPr lang="es-CO" sz="1600" dirty="0">
              <a:latin typeface="Trebuchet MS" panose="020B0603020202020204" pitchFamily="34" charset="0"/>
            </a:endParaRPr>
          </a:p>
          <a:p>
            <a:r>
              <a:rPr lang="es-CO" sz="1600" b="1" dirty="0">
                <a:latin typeface="Trebuchet MS" panose="020B0603020202020204" pitchFamily="34" charset="0"/>
              </a:rPr>
              <a:t>Importancia de la buena fe dentro del proceso</a:t>
            </a:r>
            <a:endParaRPr lang="es-CO" sz="1600" dirty="0">
              <a:latin typeface="Trebuchet MS" panose="020B0603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CO" sz="1600" dirty="0">
                <a:latin typeface="Trebuchet MS" panose="020B0603020202020204" pitchFamily="34" charset="0"/>
              </a:rPr>
              <a:t>La buena fe es un principio fundamental dentro de las relaciones jurídicas y económicas.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CO" sz="1600" dirty="0">
                <a:latin typeface="Trebuchet MS" panose="020B0603020202020204" pitchFamily="34" charset="0"/>
              </a:rPr>
              <a:t>Tanto el deudor como los acreedores deben actuar con transparencia, lealtad y honestidad.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CO" sz="1600" dirty="0">
                <a:latin typeface="Trebuchet MS" panose="020B0603020202020204" pitchFamily="34" charset="0"/>
              </a:rPr>
              <a:t>En el caso del asociado que solicita insolvencia, debe: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s-CO" sz="1600" dirty="0">
                <a:latin typeface="Trebuchet MS" panose="020B0603020202020204" pitchFamily="34" charset="0"/>
              </a:rPr>
              <a:t>Informar correctamente sus bienes y recursos.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s-CO" sz="1600" dirty="0">
                <a:latin typeface="Trebuchet MS" panose="020B0603020202020204" pitchFamily="34" charset="0"/>
              </a:rPr>
              <a:t>No ocultar información económica.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s-CO" sz="1600" dirty="0">
                <a:latin typeface="Trebuchet MS" panose="020B0603020202020204" pitchFamily="34" charset="0"/>
              </a:rPr>
              <a:t>No disminuir artificialmente su patrimonio.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s-CO" sz="1600" dirty="0">
                <a:latin typeface="Trebuchet MS" panose="020B0603020202020204" pitchFamily="34" charset="0"/>
              </a:rPr>
              <a:t>No realizar actuaciones destinadas a perjudicar a los acreedores.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CO" sz="1600" dirty="0">
                <a:latin typeface="Trebuchet MS" panose="020B0603020202020204" pitchFamily="34" charset="0"/>
              </a:rPr>
              <a:t>Por parte del Fondo, cualquier actuación debe encontrarse soportada y realizada de manera transparente.</a:t>
            </a:r>
          </a:p>
        </p:txBody>
      </p:sp>
    </p:spTree>
    <p:extLst>
      <p:ext uri="{BB962C8B-B14F-4D97-AF65-F5344CB8AC3E}">
        <p14:creationId xmlns:p14="http://schemas.microsoft.com/office/powerpoint/2010/main" val="109551293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D1FCF4-5300-5E65-61D5-028E68D62B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Logosimbolo_FondoCRC_Horiz_5X3_TRANSP">
            <a:extLst>
              <a:ext uri="{FF2B5EF4-FFF2-40B4-BE49-F238E27FC236}">
                <a16:creationId xmlns:a16="http://schemas.microsoft.com/office/drawing/2014/main" id="{5DDD180B-ADA5-877D-B9B8-5808893A6FF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309" b="9672"/>
          <a:stretch/>
        </p:blipFill>
        <p:spPr bwMode="auto">
          <a:xfrm>
            <a:off x="275756" y="172570"/>
            <a:ext cx="2536718" cy="12696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Rectángulo 10">
            <a:extLst>
              <a:ext uri="{FF2B5EF4-FFF2-40B4-BE49-F238E27FC236}">
                <a16:creationId xmlns:a16="http://schemas.microsoft.com/office/drawing/2014/main" id="{3C4EC275-FDC7-DD69-8F92-3E625809EB6E}"/>
              </a:ext>
            </a:extLst>
          </p:cNvPr>
          <p:cNvSpPr/>
          <p:nvPr/>
        </p:nvSpPr>
        <p:spPr>
          <a:xfrm>
            <a:off x="2812474" y="156937"/>
            <a:ext cx="9045225" cy="7848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ES" sz="45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Trebuchet MS" panose="020B0603020202020204" pitchFamily="34" charset="0"/>
              </a:rPr>
              <a:t>LEY DE INSOLVENCIA</a:t>
            </a:r>
          </a:p>
        </p:txBody>
      </p:sp>
      <p:sp>
        <p:nvSpPr>
          <p:cNvPr id="9" name="8 CuadroTexto">
            <a:extLst>
              <a:ext uri="{FF2B5EF4-FFF2-40B4-BE49-F238E27FC236}">
                <a16:creationId xmlns:a16="http://schemas.microsoft.com/office/drawing/2014/main" id="{3870E169-A20A-55D6-1E95-1F0A6F54D52A}"/>
              </a:ext>
            </a:extLst>
          </p:cNvPr>
          <p:cNvSpPr txBox="1"/>
          <p:nvPr/>
        </p:nvSpPr>
        <p:spPr>
          <a:xfrm>
            <a:off x="572567" y="1457838"/>
            <a:ext cx="10742065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600" b="1" dirty="0">
                <a:latin typeface="Trebuchet MS" panose="020B0603020202020204" pitchFamily="34" charset="0"/>
              </a:rPr>
              <a:t>Cruces de cuentas, aportes y posibles riesgos de mala fe – </a:t>
            </a:r>
          </a:p>
          <a:p>
            <a:endParaRPr lang="es-CO" sz="1600" b="1" dirty="0">
              <a:solidFill>
                <a:srgbClr val="FF0000"/>
              </a:solidFill>
              <a:latin typeface="Trebuchet MS" panose="020B0603020202020204" pitchFamily="34" charset="0"/>
            </a:endParaRPr>
          </a:p>
          <a:p>
            <a:r>
              <a:rPr lang="es-CO" sz="1600" b="1" dirty="0">
                <a:solidFill>
                  <a:srgbClr val="FF0000"/>
                </a:solidFill>
                <a:latin typeface="Trebuchet MS" panose="020B0603020202020204" pitchFamily="34" charset="0"/>
              </a:rPr>
              <a:t>RECOMENDACIONES FRENTE A LOS DIFERENTES CASOS</a:t>
            </a:r>
            <a:endParaRPr lang="es-CO" sz="1600" dirty="0">
              <a:solidFill>
                <a:srgbClr val="FF0000"/>
              </a:solidFill>
              <a:latin typeface="Trebuchet MS" panose="020B0603020202020204" pitchFamily="34" charset="0"/>
            </a:endParaRPr>
          </a:p>
          <a:p>
            <a:r>
              <a:rPr lang="es-CO" sz="1600" dirty="0">
                <a:latin typeface="Trebuchet MS" panose="020B0603020202020204" pitchFamily="34" charset="0"/>
              </a:rPr>
              <a:t>Teniendo en cuenta que el Fondo administra recursos relacionados con sus asociados, es importante analizar cuidadosamente la posibilidad de realizar cruces de cuentas entre obligaciones pendientes y valores que el asociado tenga dentro del Fondo.</a:t>
            </a:r>
          </a:p>
          <a:p>
            <a:endParaRPr lang="es-CO" sz="1600" dirty="0">
              <a:latin typeface="Trebuchet MS" panose="020B0603020202020204" pitchFamily="34" charset="0"/>
            </a:endParaRPr>
          </a:p>
          <a:p>
            <a:r>
              <a:rPr lang="es-CO" sz="1600" b="1" dirty="0">
                <a:solidFill>
                  <a:srgbClr val="FF0000"/>
                </a:solidFill>
                <a:latin typeface="Trebuchet MS" panose="020B0603020202020204" pitchFamily="34" charset="0"/>
              </a:rPr>
              <a:t>CASO 1 – FMI CRC</a:t>
            </a:r>
          </a:p>
          <a:p>
            <a:r>
              <a:rPr lang="es-CO" sz="1600" dirty="0">
                <a:latin typeface="Trebuchet MS" panose="020B0603020202020204" pitchFamily="34" charset="0"/>
              </a:rPr>
              <a:t>Un cruce de cuentas podría ser una alternativa de recuperación siempre que sea realizado:</a:t>
            </a:r>
          </a:p>
          <a:p>
            <a:pPr lvl="0"/>
            <a:r>
              <a:rPr lang="es-CO" sz="1600" dirty="0">
                <a:latin typeface="Trebuchet MS" panose="020B0603020202020204" pitchFamily="34" charset="0"/>
              </a:rPr>
              <a:t>Antes de que el proceso de insolvencia avance.</a:t>
            </a:r>
          </a:p>
          <a:p>
            <a:pPr lvl="0"/>
            <a:r>
              <a:rPr lang="es-CO" sz="1600" dirty="0">
                <a:latin typeface="Trebuchet MS" panose="020B0603020202020204" pitchFamily="34" charset="0"/>
              </a:rPr>
              <a:t>Con autorización y soporte documental.</a:t>
            </a:r>
          </a:p>
          <a:p>
            <a:pPr lvl="0"/>
            <a:r>
              <a:rPr lang="es-CO" sz="1600" dirty="0">
                <a:latin typeface="Trebuchet MS" panose="020B0603020202020204" pitchFamily="34" charset="0"/>
              </a:rPr>
              <a:t>Conforme a las reglas internas aplicables.</a:t>
            </a:r>
          </a:p>
          <a:p>
            <a:pPr lvl="0"/>
            <a:r>
              <a:rPr lang="es-CO" sz="1600" dirty="0">
                <a:latin typeface="Trebuchet MS" panose="020B0603020202020204" pitchFamily="34" charset="0"/>
              </a:rPr>
              <a:t>Sin afectar derechos de terceros acreedores.</a:t>
            </a:r>
          </a:p>
          <a:p>
            <a:r>
              <a:rPr lang="es-CO" sz="1600" dirty="0">
                <a:latin typeface="Trebuchet MS" panose="020B0603020202020204" pitchFamily="34" charset="0"/>
              </a:rPr>
              <a:t>Sin embargo, una vez el proceso de insolvencia se encuentra avanzado y los demás acreedores ya participan dentro del trámite, realizar movimientos destinados a obtener un beneficio preferente frente a otros acreedores podría ser interpretado como una actuación contraria a la buena fe.</a:t>
            </a:r>
          </a:p>
          <a:p>
            <a:r>
              <a:rPr lang="es-CO" sz="1600" dirty="0">
                <a:latin typeface="Trebuchet MS" panose="020B0603020202020204" pitchFamily="34" charset="0"/>
              </a:rPr>
              <a:t>Esto podría generar cuestionamientos tanto frente al asociado como frente al Fondo, debido a que podría entenderse que se está buscando favorecer a un acreedor específico antes que respetar la igualdad dentro del proceso de insolvencia.</a:t>
            </a:r>
          </a:p>
          <a:p>
            <a:r>
              <a:rPr lang="es-CO" sz="1600" dirty="0">
                <a:latin typeface="Trebuchet MS" panose="020B0603020202020204" pitchFamily="34" charset="0"/>
              </a:rPr>
              <a:t>Por esta razón, cualquier decisión relacionada con cruces de cuentas debe analizarse previamente desde el punto de vista jurídico y documental.</a:t>
            </a:r>
          </a:p>
        </p:txBody>
      </p:sp>
    </p:spTree>
    <p:extLst>
      <p:ext uri="{BB962C8B-B14F-4D97-AF65-F5344CB8AC3E}">
        <p14:creationId xmlns:p14="http://schemas.microsoft.com/office/powerpoint/2010/main" val="221405387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3CE446-F580-18A9-9FCA-D1DCB903A7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Logosimbolo_FondoCRC_Horiz_5X3_TRANSP">
            <a:extLst>
              <a:ext uri="{FF2B5EF4-FFF2-40B4-BE49-F238E27FC236}">
                <a16:creationId xmlns:a16="http://schemas.microsoft.com/office/drawing/2014/main" id="{2C174793-C269-E687-89D5-F465B8DB9D7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309" b="9672"/>
          <a:stretch/>
        </p:blipFill>
        <p:spPr bwMode="auto">
          <a:xfrm>
            <a:off x="275756" y="172570"/>
            <a:ext cx="2536718" cy="12696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Rectángulo 10">
            <a:extLst>
              <a:ext uri="{FF2B5EF4-FFF2-40B4-BE49-F238E27FC236}">
                <a16:creationId xmlns:a16="http://schemas.microsoft.com/office/drawing/2014/main" id="{0EA14ABF-DFE7-DF58-5EE2-3CBBCC8E82C4}"/>
              </a:ext>
            </a:extLst>
          </p:cNvPr>
          <p:cNvSpPr/>
          <p:nvPr/>
        </p:nvSpPr>
        <p:spPr>
          <a:xfrm>
            <a:off x="2812474" y="156937"/>
            <a:ext cx="9045225" cy="7848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ES" sz="45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Trebuchet MS" panose="020B0603020202020204" pitchFamily="34" charset="0"/>
              </a:rPr>
              <a:t>LEY DE INSOLVENCIA</a:t>
            </a:r>
          </a:p>
        </p:txBody>
      </p:sp>
      <p:sp>
        <p:nvSpPr>
          <p:cNvPr id="9" name="8 CuadroTexto">
            <a:extLst>
              <a:ext uri="{FF2B5EF4-FFF2-40B4-BE49-F238E27FC236}">
                <a16:creationId xmlns:a16="http://schemas.microsoft.com/office/drawing/2014/main" id="{546B0F02-9730-8CB6-325B-8C03919ED862}"/>
              </a:ext>
            </a:extLst>
          </p:cNvPr>
          <p:cNvSpPr txBox="1"/>
          <p:nvPr/>
        </p:nvSpPr>
        <p:spPr>
          <a:xfrm>
            <a:off x="690784" y="1768980"/>
            <a:ext cx="10810431" cy="47705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600" b="1" dirty="0">
                <a:latin typeface="Trebuchet MS" panose="020B0603020202020204" pitchFamily="34" charset="0"/>
              </a:rPr>
              <a:t>Garantías y codeudores como mecanismo preventivo</a:t>
            </a:r>
            <a:endParaRPr lang="es-CO" sz="1600" dirty="0">
              <a:latin typeface="Trebuchet MS" panose="020B0603020202020204" pitchFamily="34" charset="0"/>
            </a:endParaRPr>
          </a:p>
          <a:p>
            <a:r>
              <a:rPr lang="es-CO" sz="1600" dirty="0">
                <a:latin typeface="Trebuchet MS" panose="020B0603020202020204" pitchFamily="34" charset="0"/>
              </a:rPr>
              <a:t>De acuerdo con el artículo 547 del Código General del Proceso, cuando una obligación cuenta con terceros garantes, codeudores, fiadores o garantías reales, los derechos del acreedor frente a estas personas permanecen vigentes.</a:t>
            </a:r>
          </a:p>
          <a:p>
            <a:r>
              <a:rPr lang="es-CO" sz="1600" dirty="0">
                <a:latin typeface="Trebuchet MS" panose="020B0603020202020204" pitchFamily="34" charset="0"/>
              </a:rPr>
              <a:t>Por esta razón, para créditos de valores elevados resulta recomendable que el Fondo solicite garantías adicionales diferentes a los aportes del asociado.</a:t>
            </a:r>
          </a:p>
          <a:p>
            <a:endParaRPr lang="es-CO" sz="1600" dirty="0">
              <a:latin typeface="Trebuchet MS" panose="020B0603020202020204" pitchFamily="34" charset="0"/>
            </a:endParaRPr>
          </a:p>
          <a:p>
            <a:r>
              <a:rPr lang="es-CO" sz="1600" b="1" dirty="0">
                <a:latin typeface="Trebuchet MS" panose="020B0603020202020204" pitchFamily="34" charset="0"/>
              </a:rPr>
              <a:t>Se recomienda evaluar:</a:t>
            </a:r>
          </a:p>
          <a:p>
            <a:pPr lvl="0"/>
            <a:r>
              <a:rPr lang="es-CO" sz="1600" dirty="0">
                <a:latin typeface="Trebuchet MS" panose="020B0603020202020204" pitchFamily="34" charset="0"/>
              </a:rPr>
              <a:t>Codeudor.</a:t>
            </a:r>
          </a:p>
          <a:p>
            <a:pPr lvl="0"/>
            <a:r>
              <a:rPr lang="es-CO" sz="1600" dirty="0">
                <a:latin typeface="Trebuchet MS" panose="020B0603020202020204" pitchFamily="34" charset="0"/>
              </a:rPr>
              <a:t>Fiador.</a:t>
            </a:r>
          </a:p>
          <a:p>
            <a:pPr lvl="0"/>
            <a:r>
              <a:rPr lang="es-CO" sz="1600" dirty="0">
                <a:latin typeface="Trebuchet MS" panose="020B0603020202020204" pitchFamily="34" charset="0"/>
              </a:rPr>
              <a:t>Garantía adicional.</a:t>
            </a:r>
          </a:p>
          <a:p>
            <a:pPr lvl="0"/>
            <a:r>
              <a:rPr lang="es-CO" sz="1600" dirty="0">
                <a:latin typeface="Trebuchet MS" panose="020B0603020202020204" pitchFamily="34" charset="0"/>
              </a:rPr>
              <a:t>Otros mecanismos de respaldo.</a:t>
            </a:r>
          </a:p>
          <a:p>
            <a:pPr lvl="0"/>
            <a:endParaRPr lang="es-CO" sz="1600" dirty="0">
              <a:latin typeface="Trebuchet MS" panose="020B0603020202020204" pitchFamily="34" charset="0"/>
            </a:endParaRPr>
          </a:p>
          <a:p>
            <a:r>
              <a:rPr lang="es-CO" sz="1600" dirty="0">
                <a:latin typeface="Trebuchet MS" panose="020B0603020202020204" pitchFamily="34" charset="0"/>
              </a:rPr>
              <a:t>Esto permite que, en caso de insolvencia del asociado principal, el Fondo tenga alternativas jurídicas para recuperar los recursos entregados.</a:t>
            </a:r>
          </a:p>
          <a:p>
            <a:endParaRPr lang="es-CO" sz="1600" dirty="0">
              <a:latin typeface="Trebuchet MS" panose="020B0603020202020204" pitchFamily="34" charset="0"/>
            </a:endParaRPr>
          </a:p>
          <a:p>
            <a:r>
              <a:rPr lang="es-CO" sz="1600" b="1" dirty="0">
                <a:latin typeface="Trebuchet MS" panose="020B0603020202020204" pitchFamily="34" charset="0"/>
              </a:rPr>
              <a:t>Recomendaciones preventivas para el Fondo</a:t>
            </a:r>
            <a:endParaRPr lang="es-CO" sz="1600" dirty="0">
              <a:latin typeface="Trebuchet MS" panose="020B0603020202020204" pitchFamily="34" charset="0"/>
            </a:endParaRPr>
          </a:p>
          <a:p>
            <a:r>
              <a:rPr lang="es-CO" sz="1600" dirty="0">
                <a:latin typeface="Trebuchet MS" panose="020B0603020202020204" pitchFamily="34" charset="0"/>
              </a:rPr>
              <a:t>Con el objetivo de evitar nuevos casos de insolvencia y fortalecer la protección de los recursos del Fondo, se recomienda:</a:t>
            </a:r>
          </a:p>
        </p:txBody>
      </p:sp>
    </p:spTree>
    <p:extLst>
      <p:ext uri="{BB962C8B-B14F-4D97-AF65-F5344CB8AC3E}">
        <p14:creationId xmlns:p14="http://schemas.microsoft.com/office/powerpoint/2010/main" val="385170520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4B096D-96CC-A27B-84BA-8EE2A4E9D2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Logosimbolo_FondoCRC_Horiz_5X3_TRANSP">
            <a:extLst>
              <a:ext uri="{FF2B5EF4-FFF2-40B4-BE49-F238E27FC236}">
                <a16:creationId xmlns:a16="http://schemas.microsoft.com/office/drawing/2014/main" id="{BE365D31-4AE8-5336-A036-71A3D5CCC98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309" b="9672"/>
          <a:stretch/>
        </p:blipFill>
        <p:spPr bwMode="auto">
          <a:xfrm>
            <a:off x="275756" y="172570"/>
            <a:ext cx="2536718" cy="12696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Rectángulo 10">
            <a:extLst>
              <a:ext uri="{FF2B5EF4-FFF2-40B4-BE49-F238E27FC236}">
                <a16:creationId xmlns:a16="http://schemas.microsoft.com/office/drawing/2014/main" id="{793A9532-4791-48FB-1F84-34D217078BC9}"/>
              </a:ext>
            </a:extLst>
          </p:cNvPr>
          <p:cNvSpPr/>
          <p:nvPr/>
        </p:nvSpPr>
        <p:spPr>
          <a:xfrm>
            <a:off x="2812474" y="156937"/>
            <a:ext cx="9045225" cy="7848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ES" sz="45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Trebuchet MS" panose="020B0603020202020204" pitchFamily="34" charset="0"/>
              </a:rPr>
              <a:t>LEY DE INSOLVENCIA</a:t>
            </a:r>
          </a:p>
        </p:txBody>
      </p:sp>
      <p:sp>
        <p:nvSpPr>
          <p:cNvPr id="9" name="8 CuadroTexto">
            <a:extLst>
              <a:ext uri="{FF2B5EF4-FFF2-40B4-BE49-F238E27FC236}">
                <a16:creationId xmlns:a16="http://schemas.microsoft.com/office/drawing/2014/main" id="{89388B80-56F1-F350-D245-56DF3B4B56DC}"/>
              </a:ext>
            </a:extLst>
          </p:cNvPr>
          <p:cNvSpPr txBox="1"/>
          <p:nvPr/>
        </p:nvSpPr>
        <p:spPr>
          <a:xfrm>
            <a:off x="690784" y="1614775"/>
            <a:ext cx="11016954" cy="50475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s-CO" sz="1600" b="1" dirty="0">
                <a:latin typeface="Trebuchet MS" panose="020B0603020202020204" pitchFamily="34" charset="0"/>
              </a:rPr>
              <a:t>Análisis previo de capacidad de pago</a:t>
            </a:r>
            <a:endParaRPr lang="es-CO" sz="1600" dirty="0">
              <a:latin typeface="Trebuchet MS" panose="020B0603020202020204" pitchFamily="34" charset="0"/>
            </a:endParaRPr>
          </a:p>
          <a:p>
            <a:r>
              <a:rPr lang="es-CO" sz="1600" dirty="0">
                <a:latin typeface="Trebuchet MS" panose="020B0603020202020204" pitchFamily="34" charset="0"/>
              </a:rPr>
              <a:t>Antes de aprobar créditos realizar una revisión más completa de:</a:t>
            </a:r>
          </a:p>
          <a:p>
            <a:pPr lvl="0"/>
            <a:r>
              <a:rPr lang="es-CO" sz="1600" dirty="0">
                <a:latin typeface="Trebuchet MS" panose="020B0603020202020204" pitchFamily="34" charset="0"/>
              </a:rPr>
              <a:t>Capacidad económica.</a:t>
            </a:r>
          </a:p>
          <a:p>
            <a:pPr lvl="0"/>
            <a:r>
              <a:rPr lang="es-CO" sz="1600" dirty="0">
                <a:latin typeface="Trebuchet MS" panose="020B0603020202020204" pitchFamily="34" charset="0"/>
              </a:rPr>
              <a:t>Nivel de endeudamiento.</a:t>
            </a:r>
          </a:p>
          <a:p>
            <a:pPr lvl="0"/>
            <a:r>
              <a:rPr lang="es-CO" sz="1600" dirty="0">
                <a:latin typeface="Trebuchet MS" panose="020B0603020202020204" pitchFamily="34" charset="0"/>
              </a:rPr>
              <a:t>Historial de pago.</a:t>
            </a:r>
          </a:p>
          <a:p>
            <a:pPr lvl="0"/>
            <a:r>
              <a:rPr lang="es-CO" sz="1600" dirty="0">
                <a:latin typeface="Trebuchet MS" panose="020B0603020202020204" pitchFamily="34" charset="0"/>
              </a:rPr>
              <a:t>Estabilidad laboral.</a:t>
            </a:r>
          </a:p>
          <a:p>
            <a:pPr lvl="0"/>
            <a:r>
              <a:rPr lang="es-CO" sz="1600" dirty="0">
                <a:latin typeface="Trebuchet MS" panose="020B0603020202020204" pitchFamily="34" charset="0"/>
              </a:rPr>
              <a:t>Obligaciones actuales.</a:t>
            </a:r>
          </a:p>
          <a:p>
            <a:pPr lvl="0"/>
            <a:endParaRPr lang="es-CO" sz="1600" dirty="0">
              <a:latin typeface="Trebuchet MS" panose="020B0603020202020204" pitchFamily="34" charset="0"/>
            </a:endParaRPr>
          </a:p>
          <a:p>
            <a:pPr lvl="0"/>
            <a:r>
              <a:rPr lang="es-CO" sz="1600" b="1" dirty="0">
                <a:latin typeface="Trebuchet MS" panose="020B0603020202020204" pitchFamily="34" charset="0"/>
              </a:rPr>
              <a:t>Solicitud de garantías en créditos altos</a:t>
            </a:r>
            <a:endParaRPr lang="es-CO" sz="1600" dirty="0">
              <a:latin typeface="Trebuchet MS" panose="020B0603020202020204" pitchFamily="34" charset="0"/>
            </a:endParaRPr>
          </a:p>
          <a:p>
            <a:r>
              <a:rPr lang="es-CO" sz="1600" dirty="0">
                <a:latin typeface="Trebuchet MS" panose="020B0603020202020204" pitchFamily="34" charset="0"/>
              </a:rPr>
              <a:t>Para obligaciones superiores a determinados montos, establecer como requisito la presentación de garantías adicionales.</a:t>
            </a:r>
          </a:p>
          <a:p>
            <a:r>
              <a:rPr lang="es-CO" sz="1600" dirty="0">
                <a:latin typeface="Trebuchet MS" panose="020B0603020202020204" pitchFamily="34" charset="0"/>
              </a:rPr>
              <a:t>Esto reduce la dependencia exclusiva del pago del asociado.</a:t>
            </a:r>
          </a:p>
          <a:p>
            <a:pPr lvl="0"/>
            <a:r>
              <a:rPr lang="es-CO" sz="1600" b="1" dirty="0">
                <a:latin typeface="Trebuchet MS" panose="020B0603020202020204" pitchFamily="34" charset="0"/>
              </a:rPr>
              <a:t>Seguimiento periódico de asociados con créditos vigentes</a:t>
            </a:r>
            <a:endParaRPr lang="es-CO" sz="1600" dirty="0">
              <a:latin typeface="Trebuchet MS" panose="020B0603020202020204" pitchFamily="34" charset="0"/>
            </a:endParaRPr>
          </a:p>
          <a:p>
            <a:r>
              <a:rPr lang="es-CO" sz="1600" dirty="0">
                <a:latin typeface="Trebuchet MS" panose="020B0603020202020204" pitchFamily="34" charset="0"/>
              </a:rPr>
              <a:t>Debido al volumen de asociados, se recomienda realizar revisiones periódicas mediante selección aleatoria de un porcentaje de créditos.</a:t>
            </a:r>
          </a:p>
          <a:p>
            <a:r>
              <a:rPr lang="es-CO" sz="1600" b="1" dirty="0">
                <a:latin typeface="Trebuchet MS" panose="020B0603020202020204" pitchFamily="34" charset="0"/>
              </a:rPr>
              <a:t>Estas revisiones pueden incluir</a:t>
            </a:r>
            <a:r>
              <a:rPr lang="es-CO" sz="1600" dirty="0">
                <a:latin typeface="Trebuchet MS" panose="020B0603020202020204" pitchFamily="34" charset="0"/>
              </a:rPr>
              <a:t>:</a:t>
            </a:r>
          </a:p>
          <a:p>
            <a:pPr lvl="0"/>
            <a:r>
              <a:rPr lang="es-CO" sz="1600" dirty="0">
                <a:latin typeface="Trebuchet MS" panose="020B0603020202020204" pitchFamily="34" charset="0"/>
              </a:rPr>
              <a:t>Estado actual del crédito.</a:t>
            </a:r>
          </a:p>
          <a:p>
            <a:pPr lvl="0"/>
            <a:r>
              <a:rPr lang="es-CO" sz="1600" dirty="0">
                <a:latin typeface="Trebuchet MS" panose="020B0603020202020204" pitchFamily="34" charset="0"/>
              </a:rPr>
              <a:t>Cambios laborales.</a:t>
            </a:r>
          </a:p>
          <a:p>
            <a:pPr lvl="0"/>
            <a:r>
              <a:rPr lang="es-CO" sz="1600" dirty="0">
                <a:latin typeface="Trebuchet MS" panose="020B0603020202020204" pitchFamily="34" charset="0"/>
              </a:rPr>
              <a:t>Capacidad económica.</a:t>
            </a:r>
          </a:p>
          <a:p>
            <a:pPr lvl="0"/>
            <a:r>
              <a:rPr lang="es-CO" sz="1600" dirty="0">
                <a:latin typeface="Trebuchet MS" panose="020B0603020202020204" pitchFamily="34" charset="0"/>
              </a:rPr>
              <a:t>Situaciones que puedan generar riesgo de incumplimiento</a:t>
            </a:r>
            <a:r>
              <a:rPr lang="es-CO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099009923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1218</TotalTime>
  <Words>1693</Words>
  <Application>Microsoft Office PowerPoint</Application>
  <PresentationFormat>Panorámica</PresentationFormat>
  <Paragraphs>157</Paragraphs>
  <Slides>11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11</vt:i4>
      </vt:variant>
    </vt:vector>
  </HeadingPairs>
  <TitlesOfParts>
    <vt:vector size="16" baseType="lpstr">
      <vt:lpstr>Aptos</vt:lpstr>
      <vt:lpstr>Aptos Display</vt:lpstr>
      <vt:lpstr>Arial</vt:lpstr>
      <vt:lpstr>Trebuchet MS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Carlos Alberto De la Cruz Narvaez</dc:creator>
  <cp:lastModifiedBy>Asomutuos</cp:lastModifiedBy>
  <cp:revision>67</cp:revision>
  <cp:lastPrinted>2019-04-09T19:23:26Z</cp:lastPrinted>
  <dcterms:created xsi:type="dcterms:W3CDTF">2018-09-19T03:17:24Z</dcterms:created>
  <dcterms:modified xsi:type="dcterms:W3CDTF">2026-06-12T12:22:53Z</dcterms:modified>
</cp:coreProperties>
</file>